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59" r:id="rId7"/>
    <p:sldId id="272" r:id="rId8"/>
    <p:sldId id="269" r:id="rId9"/>
    <p:sldId id="262" r:id="rId10"/>
    <p:sldId id="273" r:id="rId11"/>
    <p:sldId id="263" r:id="rId12"/>
    <p:sldId id="274" r:id="rId13"/>
    <p:sldId id="275" r:id="rId14"/>
    <p:sldId id="264" r:id="rId15"/>
    <p:sldId id="276" r:id="rId16"/>
    <p:sldId id="265" r:id="rId17"/>
    <p:sldId id="261" r:id="rId18"/>
    <p:sldId id="266" r:id="rId19"/>
    <p:sldId id="277" r:id="rId20"/>
    <p:sldId id="278" r:id="rId21"/>
    <p:sldId id="268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500"/>
    <a:srgbClr val="053640"/>
    <a:srgbClr val="1ABF6B"/>
    <a:srgbClr val="0074D9"/>
    <a:srgbClr val="E8E8E8"/>
    <a:srgbClr val="034EA2"/>
    <a:srgbClr val="F24F40"/>
    <a:srgbClr val="0B8DA7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2EE3C-C820-418A-B9DE-A166738E7241}" v="102" dt="2025-09-24T13:11:58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79154" autoAdjust="0"/>
  </p:normalViewPr>
  <p:slideViewPr>
    <p:cSldViewPr snapToGrid="0">
      <p:cViewPr varScale="1">
        <p:scale>
          <a:sx n="58" d="100"/>
          <a:sy n="58" d="100"/>
        </p:scale>
        <p:origin x="860" y="5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6" y="11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2A53-E32C-4C5E-ADA7-D79FB0BA762E}" type="datetimeFigureOut">
              <a:rPr lang="id-ID" smtClean="0"/>
              <a:t>30/09/2025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0536-9986-4883-89D2-475E07E85C6D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12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0ACA-6663-46EC-B8D9-3B809DFCA7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E5E3-5945-42E1-95B7-2F0223F6C2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"Good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Rolf Andre Leidland,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I'll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journey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symbiosis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human-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centric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We'll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interconnected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Sirkulære Kaupanes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Norway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transnational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"This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collaborative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municipalities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partners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make Positive Energy Districts a European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</a:p>
          <a:p>
            <a:pPr algn="l"/>
            <a:endParaRPr lang="en-US" sz="2800" b="0" i="0" dirty="0">
              <a:solidFill>
                <a:srgbClr val="FFFFFF"/>
              </a:solidFill>
              <a:effectLst/>
              <a:latin typeface="Trueno"/>
            </a:endParaRPr>
          </a:p>
          <a:p>
            <a:pPr algn="l"/>
            <a:r>
              <a:rPr lang="en-US" sz="2800" b="0" i="0" dirty="0">
                <a:solidFill>
                  <a:srgbClr val="FFFFFF"/>
                </a:solidFill>
                <a:effectLst/>
                <a:latin typeface="Trueno"/>
              </a:rPr>
              <a:t>Denmark</a:t>
            </a:r>
          </a:p>
          <a:p>
            <a:pPr algn="l"/>
            <a:r>
              <a:rPr lang="en-US" sz="2800" b="0" i="0" dirty="0">
                <a:solidFill>
                  <a:srgbClr val="FFFFFF"/>
                </a:solidFill>
                <a:effectLst/>
                <a:latin typeface="Trueno"/>
              </a:rPr>
              <a:t>The Netherlands</a:t>
            </a:r>
          </a:p>
          <a:p>
            <a:pPr algn="l"/>
            <a:r>
              <a:rPr lang="en-US" sz="2800" b="0" i="0" dirty="0">
                <a:solidFill>
                  <a:srgbClr val="FFFFFF"/>
                </a:solidFill>
                <a:effectLst/>
                <a:latin typeface="Trueno"/>
              </a:rPr>
              <a:t>Norway</a:t>
            </a:r>
          </a:p>
          <a:p>
            <a:pPr algn="l"/>
            <a:r>
              <a:rPr lang="en-US" sz="2800" b="0" i="0" dirty="0">
                <a:solidFill>
                  <a:srgbClr val="FFFFFF"/>
                </a:solidFill>
                <a:effectLst/>
                <a:latin typeface="Trueno"/>
              </a:rPr>
              <a:t>Portugal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1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"In Sirkulære Kaupanes,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store,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heat, solar, and hydrogen.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 as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importantly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we're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—a formal body like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goal is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reinvest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back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self-sustaining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green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"In line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afternoon's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overcoming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"First,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Sirkulære Kaupanes proves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toolkit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areas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parks. This is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replicable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region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competitiveness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"Second,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planning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linking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planning from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COPPER's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hands-on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business and area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Eigersund is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combination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Festival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planning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June 21st in Eigersund,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schoolchildren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families to make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format,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inspired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Dutch case, is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scalable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94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 part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"First,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How do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fairly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risks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diverse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partners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different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lines?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legal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frameworks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simple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sales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long-term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"Second,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vulnerable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tech-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COPPER has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vulnerability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Sirkulære Kaupanes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urban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regeneration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entire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just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players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inclusivity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commercial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Deep stakeholder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time. In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innovative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co-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stall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commercial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progress. This is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real-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81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summarize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Sirkulære Kaupanes is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lab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human-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centric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demanding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25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"Our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takeaway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hinges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robust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ecology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It's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story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2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"Our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For Sirkulære Kaupanes,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formalizing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For COPPER,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all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case studies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refine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innovative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crucially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partners like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REScoop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Europe,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continent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48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13131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hope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actively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forward to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questions and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scene,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transnational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stages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Norway, Portugal,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Netherlands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Denmark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stress-test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under different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climatic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"Our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Norwegian case: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Sirkulære Kaupanes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Eigerøy. This is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overloaded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hindering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green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Norwegian King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Prawns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bottleneck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"The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Kaupanes,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H2020 ROBINSON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CO2-negative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COPPER,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setting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citizen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-led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3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scene,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transnational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stages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Norway, Portugal,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Netherlands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Denmark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stress-test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under different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climatic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"Our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Norwegian case: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Sirkulære Kaupanes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Eigerøy. This is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overloaded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hindering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green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Norwegian King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Prawns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bottleneck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"The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Kaupanes,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H2020 ROBINSON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CO2-negative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COPPER,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setting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citizen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-led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7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"So,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happen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The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consortium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transdisciplinary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team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partners,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Radboud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Aalborg, ISCTE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alongside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municipalities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2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"Zooming in on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Sirkulære Kaupanes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broader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Led by Eigersund Næring og Havn, it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players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—like Prima Protein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Pelagia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vast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amounts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unutilized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heat.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recipients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like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Norwegian King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Prawns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Bertelsen &amp; Garpestad,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"The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collaborative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 passive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co-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crucial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partners like Dalane Energi, PX Group,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NORCE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Sirkulære Kaupanes Network: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led by Eigersund Næring og Havn (ENH). 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Suppliers (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Heat):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Protein,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Pelagia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Dalane Hydrogen.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Consumers/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Recipients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Norwegian King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Prawns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establishment dependent on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Bertelsen &amp; Garpestad (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Partners: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Dalane Energi (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PX Group (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circular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NORCE,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Stavanger.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just passive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5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"At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fundamental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empower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vulnerable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top-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technocratic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people's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"In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Sirkulære Kaupanes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translates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problems: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overloaded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grid,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wasted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risk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stagnation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"This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today's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Urban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Regeneration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scalable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business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just urban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regeneration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vital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make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widespread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"In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Sirkulære Kaupanes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translates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problems: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overloaded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grid,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wasted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risk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stagnation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9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"At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fundamental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empower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vulnerable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top-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technocratic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people's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"In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Sirkulære Kaupanes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translates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problems: 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overloaded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grid,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wasted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heat,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risk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stagnation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"This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today's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Urban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Regeneration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scalable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business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just urban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regeneration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vital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make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widespread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European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7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"To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tackle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'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ecology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'. This is a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It’s not just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interplay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(like P2P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a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and a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discursive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tell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)."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4E5E3-5945-42E1-95B7-2F0223F6C2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headphones&#10;&#10;AI-generated content may be incorrect.">
            <a:extLst>
              <a:ext uri="{FF2B5EF4-FFF2-40B4-BE49-F238E27FC236}">
                <a16:creationId xmlns:a16="http://schemas.microsoft.com/office/drawing/2014/main" id="{20EBF81D-5C6A-63CA-B2F4-192F79383F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E8B4FA4-BE77-FD57-2D86-73EB81BFB9A6}"/>
              </a:ext>
            </a:extLst>
          </p:cNvPr>
          <p:cNvGrpSpPr/>
          <p:nvPr userDrawn="1"/>
        </p:nvGrpSpPr>
        <p:grpSpPr>
          <a:xfrm>
            <a:off x="198324" y="84207"/>
            <a:ext cx="2977188" cy="679748"/>
            <a:chOff x="198324" y="84207"/>
            <a:chExt cx="2977188" cy="679748"/>
          </a:xfrm>
        </p:grpSpPr>
        <p:pic>
          <p:nvPicPr>
            <p:cNvPr id="9" name="Picture 8" descr="A blue background with a logo and buildings&#10;&#10;AI-generated content may be incorrect.">
              <a:extLst>
                <a:ext uri="{FF2B5EF4-FFF2-40B4-BE49-F238E27FC236}">
                  <a16:creationId xmlns:a16="http://schemas.microsoft.com/office/drawing/2014/main" id="{3D883905-8885-0DA3-C852-589426E4E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24" y="84207"/>
              <a:ext cx="962244" cy="679748"/>
            </a:xfrm>
            <a:prstGeom prst="rect">
              <a:avLst/>
            </a:prstGeom>
          </p:spPr>
        </p:pic>
        <p:pic>
          <p:nvPicPr>
            <p:cNvPr id="10" name="Picture 9" descr="A green and black logo&#10;&#10;AI-generated content may be incorrect.">
              <a:extLst>
                <a:ext uri="{FF2B5EF4-FFF2-40B4-BE49-F238E27FC236}">
                  <a16:creationId xmlns:a16="http://schemas.microsoft.com/office/drawing/2014/main" id="{EC8907DD-512A-5F85-527A-DA6D59D67E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404" y="119581"/>
              <a:ext cx="1965108" cy="60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348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8A4FDC3E-0560-1F86-0C1B-195E11DF83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AD1668-76F1-E877-D3D4-A9746A4E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9" y="6356350"/>
            <a:ext cx="1042447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5BA7C5E-6161-46A3-81EF-3D88EA024A6C}" type="slidenum">
              <a:rPr lang="id-ID" smtClean="0"/>
              <a:pPr/>
              <a:t>‹nr.›</a:t>
            </a:fld>
            <a:endParaRPr lang="id-ID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E613CD7-6212-ED53-B208-D6B07F002C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019424"/>
            <a:ext cx="10784171" cy="989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5364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  <a:p>
            <a:pPr lvl="0"/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D4B84A6-997D-D6D5-1029-AF946BAC41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2145553"/>
            <a:ext cx="10784171" cy="4074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1440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37160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82880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GB"/>
              <a:t>Insert your text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09EF16-465B-5EC6-8454-02421E5632FF}"/>
              </a:ext>
            </a:extLst>
          </p:cNvPr>
          <p:cNvGrpSpPr/>
          <p:nvPr userDrawn="1"/>
        </p:nvGrpSpPr>
        <p:grpSpPr>
          <a:xfrm>
            <a:off x="198324" y="84207"/>
            <a:ext cx="2977188" cy="679748"/>
            <a:chOff x="198324" y="84207"/>
            <a:chExt cx="2977188" cy="679748"/>
          </a:xfrm>
        </p:grpSpPr>
        <p:pic>
          <p:nvPicPr>
            <p:cNvPr id="3" name="Picture 2" descr="A blue background with a logo and buildings&#10;&#10;AI-generated content may be incorrect.">
              <a:extLst>
                <a:ext uri="{FF2B5EF4-FFF2-40B4-BE49-F238E27FC236}">
                  <a16:creationId xmlns:a16="http://schemas.microsoft.com/office/drawing/2014/main" id="{E072F761-2DBD-AEBA-FADB-4B4E06D446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24" y="84207"/>
              <a:ext cx="962244" cy="679748"/>
            </a:xfrm>
            <a:prstGeom prst="rect">
              <a:avLst/>
            </a:prstGeom>
          </p:spPr>
        </p:pic>
        <p:pic>
          <p:nvPicPr>
            <p:cNvPr id="4" name="Picture 3" descr="A green and black logo&#10;&#10;AI-generated content may be incorrect.">
              <a:extLst>
                <a:ext uri="{FF2B5EF4-FFF2-40B4-BE49-F238E27FC236}">
                  <a16:creationId xmlns:a16="http://schemas.microsoft.com/office/drawing/2014/main" id="{88F49649-901E-93DE-6297-A52C41241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404" y="119581"/>
              <a:ext cx="1965108" cy="60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96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8A4FDC3E-0560-1F86-0C1B-195E11DF83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AD1668-76F1-E877-D3D4-A9746A4E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9" y="6356350"/>
            <a:ext cx="1042447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5BA7C5E-6161-46A3-81EF-3D88EA024A6C}" type="slidenum">
              <a:rPr lang="id-ID" smtClean="0"/>
              <a:pPr/>
              <a:t>‹nr.›</a:t>
            </a:fld>
            <a:endParaRPr lang="id-ID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730586-5E04-0C1C-94AD-3E8C882BE369}"/>
              </a:ext>
            </a:extLst>
          </p:cNvPr>
          <p:cNvGrpSpPr/>
          <p:nvPr userDrawn="1"/>
        </p:nvGrpSpPr>
        <p:grpSpPr>
          <a:xfrm>
            <a:off x="198324" y="84207"/>
            <a:ext cx="2977188" cy="679748"/>
            <a:chOff x="198324" y="84207"/>
            <a:chExt cx="2977188" cy="679748"/>
          </a:xfrm>
        </p:grpSpPr>
        <p:pic>
          <p:nvPicPr>
            <p:cNvPr id="3" name="Picture 2" descr="A blue background with a logo and buildings&#10;&#10;AI-generated content may be incorrect.">
              <a:extLst>
                <a:ext uri="{FF2B5EF4-FFF2-40B4-BE49-F238E27FC236}">
                  <a16:creationId xmlns:a16="http://schemas.microsoft.com/office/drawing/2014/main" id="{A9323EE7-6D08-DD8F-7655-98C936241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24" y="84207"/>
              <a:ext cx="962244" cy="679748"/>
            </a:xfrm>
            <a:prstGeom prst="rect">
              <a:avLst/>
            </a:prstGeom>
          </p:spPr>
        </p:pic>
        <p:pic>
          <p:nvPicPr>
            <p:cNvPr id="4" name="Picture 3" descr="A green and black logo&#10;&#10;AI-generated content may be incorrect.">
              <a:extLst>
                <a:ext uri="{FF2B5EF4-FFF2-40B4-BE49-F238E27FC236}">
                  <a16:creationId xmlns:a16="http://schemas.microsoft.com/office/drawing/2014/main" id="{49799570-E24A-69E6-ED83-E2A57F737C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404" y="119581"/>
              <a:ext cx="1965108" cy="60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59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AD1668-76F1-E877-D3D4-A9746A4E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9" y="6356350"/>
            <a:ext cx="1042447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5BA7C5E-6161-46A3-81EF-3D88EA024A6C}" type="slidenum">
              <a:rPr lang="id-ID" smtClean="0"/>
              <a:pPr/>
              <a:t>‹nr.›</a:t>
            </a:fld>
            <a:endParaRPr lang="id-ID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F10B6-0B97-8D6F-3982-97D4E4D54C14}"/>
              </a:ext>
            </a:extLst>
          </p:cNvPr>
          <p:cNvGrpSpPr/>
          <p:nvPr userDrawn="1"/>
        </p:nvGrpSpPr>
        <p:grpSpPr>
          <a:xfrm>
            <a:off x="198324" y="84207"/>
            <a:ext cx="2977188" cy="679748"/>
            <a:chOff x="198324" y="84207"/>
            <a:chExt cx="2977188" cy="679748"/>
          </a:xfrm>
        </p:grpSpPr>
        <p:pic>
          <p:nvPicPr>
            <p:cNvPr id="4" name="Picture 3" descr="A blue background with a logo and buildings&#10;&#10;AI-generated content may be incorrect.">
              <a:extLst>
                <a:ext uri="{FF2B5EF4-FFF2-40B4-BE49-F238E27FC236}">
                  <a16:creationId xmlns:a16="http://schemas.microsoft.com/office/drawing/2014/main" id="{0FC19309-91C2-7E3C-38BA-9A780121A4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24" y="84207"/>
              <a:ext cx="962244" cy="679748"/>
            </a:xfrm>
            <a:prstGeom prst="rect">
              <a:avLst/>
            </a:prstGeom>
          </p:spPr>
        </p:pic>
        <p:pic>
          <p:nvPicPr>
            <p:cNvPr id="6" name="Picture 5" descr="A green and black logo&#10;&#10;AI-generated content may be incorrect.">
              <a:extLst>
                <a:ext uri="{FF2B5EF4-FFF2-40B4-BE49-F238E27FC236}">
                  <a16:creationId xmlns:a16="http://schemas.microsoft.com/office/drawing/2014/main" id="{C222505A-179D-2E53-AB28-D260531E46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404" y="119581"/>
              <a:ext cx="1965108" cy="609000"/>
            </a:xfrm>
            <a:prstGeom prst="rect">
              <a:avLst/>
            </a:prstGeom>
          </p:spPr>
        </p:pic>
      </p:grp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367BED1-61E5-4432-9ECD-A0B77A3A6C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019424"/>
            <a:ext cx="10784171" cy="989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5364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  <a:p>
            <a:pPr lvl="0"/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69060B6-2432-FA33-2117-5CCCF9593F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2145553"/>
            <a:ext cx="10784171" cy="4074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1440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37160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82880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GB"/>
              <a:t>Insert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7496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72FB525-FFBD-D1F3-00D5-A1D0A9276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0ABF1-9EF5-D205-22C2-F6EF1537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9" y="6356350"/>
            <a:ext cx="1042447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5BA7C5E-6161-46A3-81EF-3D88EA024A6C}" type="slidenum">
              <a:rPr lang="id-ID" smtClean="0"/>
              <a:pPr/>
              <a:t>‹nr.›</a:t>
            </a:fld>
            <a:endParaRPr lang="id-ID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4C951B-8675-B311-2EB3-EF69CBBF68C5}"/>
              </a:ext>
            </a:extLst>
          </p:cNvPr>
          <p:cNvGrpSpPr/>
          <p:nvPr userDrawn="1"/>
        </p:nvGrpSpPr>
        <p:grpSpPr>
          <a:xfrm>
            <a:off x="198324" y="84207"/>
            <a:ext cx="2977188" cy="679748"/>
            <a:chOff x="198324" y="84207"/>
            <a:chExt cx="2977188" cy="679748"/>
          </a:xfrm>
        </p:grpSpPr>
        <p:pic>
          <p:nvPicPr>
            <p:cNvPr id="4" name="Picture 3" descr="A blue background with a logo and buildings&#10;&#10;AI-generated content may be incorrect.">
              <a:extLst>
                <a:ext uri="{FF2B5EF4-FFF2-40B4-BE49-F238E27FC236}">
                  <a16:creationId xmlns:a16="http://schemas.microsoft.com/office/drawing/2014/main" id="{200D6FBF-C889-25D7-3062-7B8C5C229B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24" y="84207"/>
              <a:ext cx="962244" cy="679748"/>
            </a:xfrm>
            <a:prstGeom prst="rect">
              <a:avLst/>
            </a:prstGeom>
          </p:spPr>
        </p:pic>
        <p:pic>
          <p:nvPicPr>
            <p:cNvPr id="5" name="Picture 4" descr="A green and black logo&#10;&#10;AI-generated content may be incorrect.">
              <a:extLst>
                <a:ext uri="{FF2B5EF4-FFF2-40B4-BE49-F238E27FC236}">
                  <a16:creationId xmlns:a16="http://schemas.microsoft.com/office/drawing/2014/main" id="{EC2BB63B-7C5E-4312-C636-AC957342E1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404" y="119581"/>
              <a:ext cx="1965108" cy="60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49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9" r:id="rId2"/>
    <p:sldLayoutId id="2147483719" r:id="rId3"/>
    <p:sldLayoutId id="2147483720" r:id="rId4"/>
    <p:sldLayoutId id="214748371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ralis.no/en/projects/creating-optimizing-and-planning-positive-energy-districts-connecting-citizens-energy-at-different-geographical-level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22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BD8F4-F687-4448-8018-D3FF3940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10</a:t>
            </a:fld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C049C-487D-A097-4974-E2DDFC365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/>
              <a:t>What?</a:t>
            </a:r>
          </a:p>
          <a:p>
            <a:r>
              <a:rPr lang="en-US" sz="2800" b="0" dirty="0"/>
              <a:t>The Core Challenge and Research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61C9-9BE8-52EF-45B3-F053DB977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250" y="2551814"/>
            <a:ext cx="10784171" cy="366801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b-N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scalable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business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just urban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regeneration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BC81070-95E8-4B4B-8EE1-3E66C0FD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9BFCB3A-C0FC-4000-ABF9-31E33722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11</a:t>
            </a:fld>
            <a:endParaRPr lang="id-ID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D7131C-0313-447B-BC14-4933131B3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Solutions Under Development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F45F3B0-E974-4C43-A253-E10CD1E47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COPPER's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"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ecology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to understand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navigate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discursive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Peer-to-peer (P2P)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(WP2).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systems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(WP3).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Innovative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spatial planning (WP4).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FA8169-95FB-449D-9A24-FB4D9634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9BFCB3A-C0FC-4000-ABF9-31E33722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12</a:t>
            </a:fld>
            <a:endParaRPr lang="id-ID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D7131C-0313-447B-BC14-4933131B3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Solutions Under Development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F45F3B0-E974-4C43-A253-E10CD1E47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Sirkulære Kaupanes' Solution: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Energy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heat, solar,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biogas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hydrogen to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store,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locally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Energy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entity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(e.g., a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to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reinvested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CO2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emissions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relieve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grid,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enable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FA8169-95FB-449D-9A24-FB4D9634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84A32C4-6C81-41E9-BB1A-07543339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13</a:t>
            </a:fld>
            <a:endParaRPr lang="id-ID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6830D7-0490-450E-AFCF-8AF166AEF2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Urban Regeneration</a:t>
            </a:r>
          </a:p>
          <a:p>
            <a:r>
              <a:rPr lang="en-US" sz="2800" b="0" dirty="0"/>
              <a:t>- What is Ready to Scale? </a:t>
            </a:r>
            <a:endParaRPr lang="en-GB" sz="2800" b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F1DC247-49B3-41F9-8A7B-89F7051675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250" y="2402957"/>
            <a:ext cx="10784171" cy="3816867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Industrial Energy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 Planning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Citizen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ABDB5FA-A56E-4DFE-B4E2-D8F5DE715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BD8F4-F687-4448-8018-D3FF3940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14</a:t>
            </a:fld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C049C-487D-A097-4974-E2DDFC365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Urban Regeneration</a:t>
            </a:r>
          </a:p>
          <a:p>
            <a:r>
              <a:rPr lang="en-US" sz="2800" b="0" dirty="0"/>
              <a:t>- What Needs Further Innovation?</a:t>
            </a:r>
            <a:endParaRPr lang="en-GB" sz="28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61C9-9BE8-52EF-45B3-F053DB977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250" y="2594343"/>
            <a:ext cx="10784171" cy="3625481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Models for Value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endParaRPr lang="nb-N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Vulnerable Groups in Tech-Heavy Projects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Balancing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Inclusivity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Commercial Speed</a:t>
            </a:r>
            <a:endParaRPr lang="en-GB" sz="20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76ACA27-4A21-4962-94AA-9F71DCF8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EBF0D56A-DE74-4165-8717-793F0D98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15</a:t>
            </a:fld>
            <a:endParaRPr lang="id-ID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9D40C3-50AA-4A0B-B73E-5CE11D23B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 and The Way Forward</a:t>
            </a:r>
            <a:endParaRPr lang="en-GB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D5AC9CB-23F2-4DFD-9BDE-75816B012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Sirkulære Kaupanes: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nb-NO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nb-NO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nb-NO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nb-NO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nb-NO" sz="20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nb-NO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urban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regeneration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049AFE3-1EED-4177-AFBC-49DC8007E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58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EBF0D56A-DE74-4165-8717-793F0D98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16</a:t>
            </a:fld>
            <a:endParaRPr lang="id-ID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9D40C3-50AA-4A0B-B73E-5CE11D23B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 and The Way Forward</a:t>
            </a:r>
            <a:endParaRPr lang="en-GB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D5AC9CB-23F2-4DFD-9BDE-75816B012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Learning: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robust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ecology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narratives.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b-NO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ustainability</a:t>
            </a:r>
            <a:r>
              <a:rPr lang="nb-NO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nb-NO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nb-NO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nb-NO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049AFE3-1EED-4177-AFBC-49DC8007E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EBF0D56A-DE74-4165-8717-793F0D98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17</a:t>
            </a:fld>
            <a:endParaRPr lang="id-ID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9D40C3-50AA-4A0B-B73E-5CE11D23B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 and The Way Forward</a:t>
            </a:r>
            <a:endParaRPr lang="en-GB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D5AC9CB-23F2-4DFD-9BDE-75816B012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formal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Sirkulære Kaupanes.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COPPER to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test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COPPER's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dissemination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webinars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policy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049AFE3-1EED-4177-AFBC-49DC8007E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339BBC6-AEFE-41BB-965C-08DA5399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18</a:t>
            </a:fld>
            <a:endParaRPr lang="id-ID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0FD1846-5685-4029-B13C-8FAF3C260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Thank You &amp; Questions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2CB94DB-C723-48D3-9985-B96E883F0F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250" y="4019107"/>
            <a:ext cx="10784171" cy="2200717"/>
          </a:xfrm>
        </p:spPr>
        <p:txBody>
          <a:bodyPr/>
          <a:lstStyle/>
          <a:p>
            <a:pPr marL="285750" indent="-285750" algn="ctr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COPPER Project Website: </a:t>
            </a:r>
            <a:r>
              <a:rPr lang="nb-NO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https://ruralis.no/en/projects/creating-optimizing-and-planning-positive-energy-districts-connecting-citizens-energy-at-different-geographical-levels/</a:t>
            </a:r>
            <a:endParaRPr lang="nb-NO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Sirkulære Kaupanes: Rolf André Leidland / Klaudia Teresa Tolstow]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A2D88C-CF25-4108-A500-BC96BC52A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47C76C8-2E16-43F3-8396-64A25CDFE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053" y="1734920"/>
            <a:ext cx="2553893" cy="25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EB4C7E-4158-70D7-B8D4-1E8B817B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2</a:t>
            </a:fld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CBA39-9C96-C282-2CEA-6A88DF8B20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914" y="1584251"/>
            <a:ext cx="10784171" cy="4912241"/>
          </a:xfrm>
        </p:spPr>
        <p:txBody>
          <a:bodyPr/>
          <a:lstStyle/>
          <a:p>
            <a:r>
              <a:rPr lang="nb-NO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Industrial </a:t>
            </a:r>
            <a:r>
              <a:rPr lang="nb-NO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Symbiosis</a:t>
            </a:r>
            <a:r>
              <a:rPr lang="nb-NO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Human-</a:t>
            </a:r>
            <a:r>
              <a:rPr lang="nb-NO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Centric</a:t>
            </a:r>
            <a:r>
              <a:rPr lang="nb-NO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Energy </a:t>
            </a:r>
            <a:r>
              <a:rPr lang="nb-NO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Communities</a:t>
            </a:r>
            <a:r>
              <a:rPr lang="nb-NO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nb-NO" sz="4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Scaling</a:t>
            </a:r>
            <a:r>
              <a:rPr lang="nb-NO" sz="4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b-NO" sz="4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Innovation</a:t>
            </a:r>
            <a:r>
              <a:rPr lang="nb-NO" sz="4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from Sirkulære Kaupanes and </a:t>
            </a:r>
            <a:r>
              <a:rPr lang="nb-NO" sz="4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nb-NO" sz="4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COPPER Project</a:t>
            </a:r>
          </a:p>
          <a:p>
            <a:pPr algn="ctr"/>
            <a:endParaRPr lang="nb-NO" sz="4400" b="0" dirty="0">
              <a:latin typeface="Times New Roman" panose="02020603050405020304" pitchFamily="18" charset="0"/>
            </a:endParaRPr>
          </a:p>
          <a:p>
            <a:pPr algn="ctr"/>
            <a:endParaRPr lang="nb-NO" sz="2400" b="0" dirty="0">
              <a:latin typeface="Times New Roman" panose="02020603050405020304" pitchFamily="18" charset="0"/>
            </a:endParaRPr>
          </a:p>
          <a:p>
            <a:pPr algn="ctr"/>
            <a:r>
              <a:rPr lang="nb-NO" sz="2400" b="0" dirty="0">
                <a:latin typeface="Times New Roman" panose="02020603050405020304" pitchFamily="18" charset="0"/>
              </a:rPr>
              <a:t>By: Rolf Andre Leidland</a:t>
            </a:r>
          </a:p>
          <a:p>
            <a:pPr algn="ctr"/>
            <a:r>
              <a:rPr lang="nb-NO" sz="1800" b="0" dirty="0">
                <a:latin typeface="Times New Roman" panose="02020603050405020304" pitchFamily="18" charset="0"/>
              </a:rPr>
              <a:t>Project manager Eigersund Næring og Havn</a:t>
            </a:r>
            <a:endParaRPr lang="en-GB" b="0" dirty="0"/>
          </a:p>
          <a:p>
            <a:endParaRPr lang="en-GB" sz="4400" b="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BC5D18B-E8C1-4254-913F-D5B0E7AD0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BD8F4-F687-4448-8018-D3FF3940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3</a:t>
            </a:fld>
            <a:endParaRPr lang="id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61C9-9BE8-52EF-45B3-F053DB977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250" y="2381693"/>
            <a:ext cx="10784171" cy="3838132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b-NO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Today's</a:t>
            </a:r>
            <a:r>
              <a:rPr lang="nb-N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Focus: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Norway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Eigersund</a:t>
            </a:r>
            <a:endParaRPr lang="nb-N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Sirkulære Kaupanes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C78F45-FDA8-45F5-A6DE-8BFD70FAF0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250" y="1019175"/>
            <a:ext cx="10783888" cy="990600"/>
          </a:xfrm>
        </p:spPr>
        <p:txBody>
          <a:bodyPr/>
          <a:lstStyle/>
          <a:p>
            <a:r>
              <a:rPr lang="en-US" sz="4400" dirty="0"/>
              <a:t>Where</a:t>
            </a:r>
            <a:r>
              <a:rPr lang="en-US" sz="4400" b="0" dirty="0"/>
              <a:t>?</a:t>
            </a:r>
          </a:p>
          <a:p>
            <a:r>
              <a:rPr lang="en-US" sz="2800" b="0" dirty="0"/>
              <a:t>The Projects' Geographical Footprint</a:t>
            </a:r>
            <a:endParaRPr lang="en-GB" sz="2800" b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8325706-340A-4A1E-99A6-96464C466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8A02506-DFEF-428F-8603-39595C5C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4</a:t>
            </a:fld>
            <a:endParaRPr lang="id-ID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BE191C4-34E3-4F59-86E7-545DF8D0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35" y="449197"/>
            <a:ext cx="5775411" cy="4473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FEB283E-3172-486A-A672-D9D0C43F5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997" y="2874055"/>
            <a:ext cx="3513276" cy="242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BAB3ED04-6F72-4ECC-9FD5-08B819BB2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54" y="1136993"/>
            <a:ext cx="3944809" cy="378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2700E562-BDB3-4865-86E0-B352ACEB9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424" y="4084622"/>
            <a:ext cx="3056608" cy="2487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Pil: høyre 18">
            <a:extLst>
              <a:ext uri="{FF2B5EF4-FFF2-40B4-BE49-F238E27FC236}">
                <a16:creationId xmlns:a16="http://schemas.microsoft.com/office/drawing/2014/main" id="{A410653C-913C-417B-9C7F-5BDDDB0FCD59}"/>
              </a:ext>
            </a:extLst>
          </p:cNvPr>
          <p:cNvSpPr/>
          <p:nvPr/>
        </p:nvSpPr>
        <p:spPr>
          <a:xfrm rot="8432373">
            <a:off x="6408489" y="3511220"/>
            <a:ext cx="3111339" cy="18400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l: høyre 19">
            <a:extLst>
              <a:ext uri="{FF2B5EF4-FFF2-40B4-BE49-F238E27FC236}">
                <a16:creationId xmlns:a16="http://schemas.microsoft.com/office/drawing/2014/main" id="{09241F9D-BAD7-40FB-9C62-471E7B0FC47E}"/>
              </a:ext>
            </a:extLst>
          </p:cNvPr>
          <p:cNvSpPr/>
          <p:nvPr/>
        </p:nvSpPr>
        <p:spPr>
          <a:xfrm rot="9737763">
            <a:off x="4911211" y="4861464"/>
            <a:ext cx="1492193" cy="1838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l: høyre 20">
            <a:extLst>
              <a:ext uri="{FF2B5EF4-FFF2-40B4-BE49-F238E27FC236}">
                <a16:creationId xmlns:a16="http://schemas.microsoft.com/office/drawing/2014/main" id="{5D6EE0CA-94D9-4394-A5A9-C3C971F5901F}"/>
              </a:ext>
            </a:extLst>
          </p:cNvPr>
          <p:cNvSpPr/>
          <p:nvPr/>
        </p:nvSpPr>
        <p:spPr>
          <a:xfrm rot="13118555">
            <a:off x="2602353" y="4208109"/>
            <a:ext cx="2272040" cy="18878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F452E803-8643-49DB-B517-A8FAECAAA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BD8F4-F687-4448-8018-D3FF3940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5</a:t>
            </a:fld>
            <a:endParaRPr lang="id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61C9-9BE8-52EF-45B3-F053DB977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250" y="2381693"/>
            <a:ext cx="10784171" cy="3838132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b-NO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Today's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Focus: Norway – Sirkulære Kaupanes, Eigersund.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Kaupanes is an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 on Eigerøy, an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overloaded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grid limits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establishment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self-sufficient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CO2-negative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symbiosis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H2020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ROBINSON.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 to COPPER: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Sirkulære Kaupanes serves as a Norwegian case for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exploring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citizen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C78F45-FDA8-45F5-A6DE-8BFD70FAF0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250" y="1019175"/>
            <a:ext cx="10783888" cy="990600"/>
          </a:xfrm>
        </p:spPr>
        <p:txBody>
          <a:bodyPr/>
          <a:lstStyle/>
          <a:p>
            <a:r>
              <a:rPr lang="en-US" sz="4400" dirty="0"/>
              <a:t>Where</a:t>
            </a:r>
            <a:r>
              <a:rPr lang="en-US" sz="4400" b="0" dirty="0"/>
              <a:t>?</a:t>
            </a:r>
          </a:p>
          <a:p>
            <a:r>
              <a:rPr lang="en-US" sz="2800" b="0" dirty="0"/>
              <a:t>The Projects' Geographical Footprint</a:t>
            </a:r>
            <a:endParaRPr lang="en-GB" sz="2800" b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8325706-340A-4A1E-99A6-96464C466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BD8F4-F687-4448-8018-D3FF3940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6</a:t>
            </a:fld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C049C-487D-A097-4974-E2DDFC365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/>
              <a:t>Who?</a:t>
            </a:r>
          </a:p>
          <a:p>
            <a:r>
              <a:rPr lang="en-US" sz="2800" b="0" dirty="0"/>
              <a:t>The Stakeholders and Their Roles</a:t>
            </a:r>
            <a:endParaRPr lang="en-GB" sz="28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61C9-9BE8-52EF-45B3-F053DB977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250" y="2647507"/>
            <a:ext cx="10784171" cy="3572317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COPPER </a:t>
            </a:r>
            <a:r>
              <a:rPr lang="nb-NO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Consortium</a:t>
            </a:r>
            <a:r>
              <a:rPr lang="nb-N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partners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endParaRPr lang="nb-N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798B35A-536E-4A8C-962B-8729F4F01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BD8F4-F687-4448-8018-D3FF3940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7</a:t>
            </a:fld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C049C-487D-A097-4974-E2DDFC365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/>
              <a:t>Who?</a:t>
            </a:r>
          </a:p>
          <a:p>
            <a:r>
              <a:rPr lang="en-US" sz="2800" b="0" dirty="0"/>
              <a:t>The Stakeholders and Their Roles</a:t>
            </a:r>
            <a:endParaRPr lang="en-GB" sz="28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61C9-9BE8-52EF-45B3-F053DB977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250" y="2647507"/>
            <a:ext cx="10784171" cy="3572317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Sirkulære Kaupanes Network: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led by Eigersund Næring og Havn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Suppliers (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Consumers/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Recipients</a:t>
            </a: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Partners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798B35A-536E-4A8C-962B-8729F4F01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BD8F4-F687-4448-8018-D3FF3940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8</a:t>
            </a:fld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C049C-487D-A097-4974-E2DDFC365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/>
              <a:t>What?</a:t>
            </a:r>
          </a:p>
          <a:p>
            <a:r>
              <a:rPr lang="en-US" sz="2800" b="0" dirty="0"/>
              <a:t>The Core Challenge and Research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61C9-9BE8-52EF-45B3-F053DB977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250" y="2456120"/>
            <a:ext cx="10784171" cy="3763703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Overarching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Challenge (COPPER):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human-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centric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simultaneously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addressing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societal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energetic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BC81070-95E8-4B4B-8EE1-3E66C0FD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BD8F4-F687-4448-8018-D3FF3940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7C5E-6161-46A3-81EF-3D88EA024A6C}" type="slidenum">
              <a:rPr lang="id-ID" smtClean="0"/>
              <a:pPr/>
              <a:t>9</a:t>
            </a:fld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C049C-487D-A097-4974-E2DDFC365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/>
              <a:t>What?</a:t>
            </a:r>
          </a:p>
          <a:p>
            <a:r>
              <a:rPr lang="en-US" sz="2800" b="0" dirty="0"/>
              <a:t>The Core Challenge and Research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61C9-9BE8-52EF-45B3-F053DB977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250" y="2445488"/>
            <a:ext cx="10784171" cy="3774336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Challenge (Sirkulære Kaupanes):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overloaded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grid on Eigerøy hinders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Large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amounts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unutilized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heat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CO2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emissions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nb-N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Collaboration: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How to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an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setting to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BC81070-95E8-4B4B-8EE1-3E66C0FD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92" y="114422"/>
            <a:ext cx="201005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UT">
      <a:dk1>
        <a:srgbClr val="04353F"/>
      </a:dk1>
      <a:lt1>
        <a:srgbClr val="FFFFFF"/>
      </a:lt1>
      <a:dk2>
        <a:srgbClr val="053640"/>
      </a:dk2>
      <a:lt2>
        <a:srgbClr val="F2F2F2"/>
      </a:lt2>
      <a:accent1>
        <a:srgbClr val="1ABF6B"/>
      </a:accent1>
      <a:accent2>
        <a:srgbClr val="053640"/>
      </a:accent2>
      <a:accent3>
        <a:srgbClr val="0074D9"/>
      </a:accent3>
      <a:accent4>
        <a:srgbClr val="FFB500"/>
      </a:accent4>
      <a:accent5>
        <a:srgbClr val="ACC618"/>
      </a:accent5>
      <a:accent6>
        <a:srgbClr val="F24F40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25A5E401652449B229F5051EDBE751" ma:contentTypeVersion="18" ma:contentTypeDescription="Opprett et nytt dokument." ma:contentTypeScope="" ma:versionID="1310481d3bb2d320bfec32f30beb17ce">
  <xsd:schema xmlns:xsd="http://www.w3.org/2001/XMLSchema" xmlns:xs="http://www.w3.org/2001/XMLSchema" xmlns:p="http://schemas.microsoft.com/office/2006/metadata/properties" xmlns:ns2="e846e905-cd0f-4082-b5aa-51a845fa1a1e" xmlns:ns3="db033120-b5f0-4731-bc75-e06788e7906c" targetNamespace="http://schemas.microsoft.com/office/2006/metadata/properties" ma:root="true" ma:fieldsID="5984b56e357f2b6344b055653eaaef68" ns2:_="" ns3:_="">
    <xsd:import namespace="e846e905-cd0f-4082-b5aa-51a845fa1a1e"/>
    <xsd:import namespace="db033120-b5f0-4731-bc75-e06788e790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6e905-cd0f-4082-b5aa-51a845fa1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fbb364ee-e0e2-41c9-9076-e7fc7fd67d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33120-b5f0-4731-bc75-e06788e79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47de15-a7ce-42b0-8b93-f99e93146d3a}" ma:internalName="TaxCatchAll" ma:showField="CatchAllData" ma:web="db033120-b5f0-4731-bc75-e06788e790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46e905-cd0f-4082-b5aa-51a845fa1a1e">
      <Terms xmlns="http://schemas.microsoft.com/office/infopath/2007/PartnerControls"/>
    </lcf76f155ced4ddcb4097134ff3c332f>
    <TaxCatchAll xmlns="db033120-b5f0-4731-bc75-e06788e7906c" xsi:nil="true"/>
  </documentManagement>
</p:properties>
</file>

<file path=customXml/itemProps1.xml><?xml version="1.0" encoding="utf-8"?>
<ds:datastoreItem xmlns:ds="http://schemas.openxmlformats.org/officeDocument/2006/customXml" ds:itemID="{8BE4345A-000A-4BA5-8FCA-018FAF4CE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6e905-cd0f-4082-b5aa-51a845fa1a1e"/>
    <ds:schemaRef ds:uri="db033120-b5f0-4731-bc75-e06788e79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F52D80-1054-44F3-A241-58E6D77E14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E3E35A-EFBD-4942-8B97-ABA4E2281E4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db033120-b5f0-4731-bc75-e06788e7906c"/>
    <ds:schemaRef ds:uri="http://purl.org/dc/terms/"/>
    <ds:schemaRef ds:uri="e846e905-cd0f-4082-b5aa-51a845fa1a1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4234</TotalTime>
  <Words>2501</Words>
  <Application>Microsoft Office PowerPoint</Application>
  <PresentationFormat>Widescreen</PresentationFormat>
  <Paragraphs>178</Paragraphs>
  <Slides>18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Symbol</vt:lpstr>
      <vt:lpstr>Times New Roman</vt:lpstr>
      <vt:lpstr>Trueno</vt:lpstr>
      <vt:lpstr>Verdana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 Putra</dc:creator>
  <cp:lastModifiedBy>Kristian Borch</cp:lastModifiedBy>
  <cp:revision>55</cp:revision>
  <dcterms:created xsi:type="dcterms:W3CDTF">2018-07-17T11:16:02Z</dcterms:created>
  <dcterms:modified xsi:type="dcterms:W3CDTF">2025-09-30T11:05:54Z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0x010100AC25A5E401652449B229F5051EDBE751</vt:lpwstr>
  </property>
  <property fmtid="{D5CDD505-2E9C-101B-9397-08002B2CF9AE}" pid="3" name="MediaServiceImageTags">
    <vt:lpwstr/>
  </property>
</Properties>
</file>